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7"/>
  </p:notesMasterIdLst>
  <p:sldIdLst>
    <p:sldId id="1580" r:id="rId2"/>
    <p:sldId id="277" r:id="rId3"/>
    <p:sldId id="280" r:id="rId4"/>
    <p:sldId id="1582" r:id="rId5"/>
    <p:sldId id="1581" r:id="rId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Osaka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>
          <p15:clr>
            <a:srgbClr val="A4A3A4"/>
          </p15:clr>
        </p15:guide>
        <p15:guide id="2" orient="horz" pos="3022">
          <p15:clr>
            <a:srgbClr val="A4A3A4"/>
          </p15:clr>
        </p15:guide>
        <p15:guide id="3" orient="horz" pos="3748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4105">
          <p15:clr>
            <a:srgbClr val="A4A3A4"/>
          </p15:clr>
        </p15:guide>
        <p15:guide id="6" pos="5375">
          <p15:clr>
            <a:srgbClr val="A4A3A4"/>
          </p15:clr>
        </p15:guide>
        <p15:guide id="7" pos="42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FFCC"/>
    <a:srgbClr val="CCFF99"/>
    <a:srgbClr val="99FF66"/>
    <a:srgbClr val="CCECFF"/>
    <a:srgbClr val="F1F8AA"/>
    <a:srgbClr val="F2F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6552" autoAdjust="0"/>
  </p:normalViewPr>
  <p:slideViewPr>
    <p:cSldViewPr>
      <p:cViewPr varScale="1">
        <p:scale>
          <a:sx n="105" d="100"/>
          <a:sy n="105" d="100"/>
        </p:scale>
        <p:origin x="618" y="39"/>
      </p:cViewPr>
      <p:guideLst>
        <p:guide orient="horz" pos="1071"/>
        <p:guide orient="horz" pos="3022"/>
        <p:guide orient="horz" pos="3748"/>
        <p:guide orient="horz" pos="3702"/>
        <p:guide pos="4105"/>
        <p:guide pos="5375"/>
        <p:guide pos="42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197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5A981-6139-48E8-94C6-F6A5720F8F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0"/>
              </a:spcBef>
              <a:buFontTx/>
              <a:buNone/>
              <a:defRPr sz="1300" b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3283750-563A-4CC0-865C-B0474465A3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spcBef>
                <a:spcPct val="0"/>
              </a:spcBef>
              <a:buFontTx/>
              <a:buNone/>
              <a:defRPr sz="1300" b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6504603-7DF4-4FAA-86D8-6EDCB60EADA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A85005F-6385-4623-88CB-BD2B3B2AB7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1B3B950-2D34-4886-8B26-FA5C9975FF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0"/>
              </a:spcBef>
              <a:buFontTx/>
              <a:buNone/>
              <a:defRPr sz="1300" b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9083206-5CB7-4666-973B-5D7A057FA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spcBef>
                <a:spcPct val="0"/>
              </a:spcBef>
              <a:buFontTx/>
              <a:buNone/>
              <a:defRPr sz="1300" b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753E010-1B15-47E3-91AE-C809AC69BA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D3862D8-F1DD-4D47-BBDF-8DD4B50D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552450"/>
            <a:ext cx="18415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zh-TW" sz="1400" b="0">
              <a:ea typeface="ＭＳ Ｐゴシック" panose="020B0600070205080204" pitchFamily="34" charset="-128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B79F785-C2EC-418E-AD02-96C1DDDF4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52400" cy="434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78113"/>
            <a:ext cx="7772400" cy="1143000"/>
          </a:xfrm>
        </p:spPr>
        <p:txBody>
          <a:bodyPr anchor="ctr"/>
          <a:lstStyle>
            <a:lvl1pPr>
              <a:defRPr sz="30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33775"/>
            <a:ext cx="6400800" cy="58102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042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7054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3580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114550" cy="6248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91250" cy="6248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2476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78133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304800" y="0"/>
            <a:ext cx="8458200" cy="624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923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線上影像版面配置區 3"/>
          <p:cNvSpPr>
            <a:spLocks noGrp="1"/>
          </p:cNvSpPr>
          <p:nvPr>
            <p:ph type="clipArt"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46095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78030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048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3322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67876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458200" cy="50292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9719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5715000" cy="682624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12197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715000" cy="866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10000"/>
            <a:ext cx="41529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07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662" y="323849"/>
            <a:ext cx="8753087" cy="8595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4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0181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215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5029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126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9914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02540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04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61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>
            <a:extLst>
              <a:ext uri="{FF2B5EF4-FFF2-40B4-BE49-F238E27FC236}">
                <a16:creationId xmlns:a16="http://schemas.microsoft.com/office/drawing/2014/main" id="{8C810ECC-56B0-4343-B524-B0AB5104A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0175"/>
            <a:ext cx="9144000" cy="377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 anchorCtr="1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GB" altLang="zh-TW" sz="1800" b="0">
              <a:ea typeface="ＭＳ Ｐゴシック" panose="020B0600070205080204" pitchFamily="34" charset="-128"/>
            </a:endParaRPr>
          </a:p>
        </p:txBody>
      </p:sp>
      <p:sp>
        <p:nvSpPr>
          <p:cNvPr id="1027" name="Text Box 17">
            <a:extLst>
              <a:ext uri="{FF2B5EF4-FFF2-40B4-BE49-F238E27FC236}">
                <a16:creationId xmlns:a16="http://schemas.microsoft.com/office/drawing/2014/main" id="{8DA7993F-2E08-4AD6-ADE8-1F650915D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813" y="6480175"/>
            <a:ext cx="4294187" cy="377825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0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altLang="zh-CN" sz="1400" i="1">
                <a:solidFill>
                  <a:schemeClr val="bg1"/>
                </a:solidFill>
                <a:ea typeface="ＭＳ Ｐゴシック" panose="020B0600070205080204" pitchFamily="34" charset="-128"/>
              </a:rPr>
              <a:t>Adhesive</a:t>
            </a:r>
            <a:endParaRPr lang="en-US" altLang="zh-TW" sz="1400" i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8" name="Line 14">
            <a:extLst>
              <a:ext uri="{FF2B5EF4-FFF2-40B4-BE49-F238E27FC236}">
                <a16:creationId xmlns:a16="http://schemas.microsoft.com/office/drawing/2014/main" id="{30B728BA-CAD0-45EF-8F83-8D4869DE5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4400"/>
            <a:ext cx="60198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837E61FC-FFE4-4245-993C-CADDCAFCC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15888"/>
            <a:ext cx="5715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133FBD86-3C1D-46AF-9735-2AE5DFFC1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pic>
        <p:nvPicPr>
          <p:cNvPr id="1031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DE7013B3-1B28-46A5-968D-1949772E81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390525"/>
            <a:ext cx="135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80" r:id="rId20"/>
    <p:sldLayoutId id="2147483782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0066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F1254-4A62-4A12-8FA1-40304673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PPG</a:t>
            </a:r>
            <a:r>
              <a:rPr lang="zh-CN" altLang="en-US" dirty="0"/>
              <a:t>高端导电涂料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575969-5735-4F88-91E1-31499C80FEB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000" dirty="0"/>
              <a:t>PPG</a:t>
            </a:r>
            <a:r>
              <a:rPr lang="zh-CN" altLang="en-US" sz="2000" dirty="0"/>
              <a:t>旗下</a:t>
            </a:r>
            <a:r>
              <a:rPr lang="en-US" altLang="zh-CN" sz="2000" dirty="0" err="1"/>
              <a:t>Spraylat</a:t>
            </a:r>
            <a:r>
              <a:rPr lang="zh-CN" altLang="en-US" sz="2000" dirty="0"/>
              <a:t>工程师开发的创新化学物质一直受到</a:t>
            </a:r>
            <a:r>
              <a:rPr lang="en-US" altLang="zh-CN" sz="2000" dirty="0"/>
              <a:t>OEM</a:t>
            </a:r>
            <a:r>
              <a:rPr lang="zh-CN" altLang="en-US" sz="2000" dirty="0"/>
              <a:t>和转换器的认可，以提供一流的导电 性和</a:t>
            </a:r>
            <a:r>
              <a:rPr lang="en-US" altLang="zh-CN" sz="2000" dirty="0"/>
              <a:t>S.O.S</a:t>
            </a:r>
            <a:r>
              <a:rPr lang="zh-CN" altLang="en-US" sz="2000" dirty="0"/>
              <a:t>（</a:t>
            </a:r>
            <a:r>
              <a:rPr lang="en-US" altLang="zh-CN" sz="2000" dirty="0"/>
              <a:t>Safe-On-Substrate </a:t>
            </a:r>
            <a:r>
              <a:rPr lang="zh-CN" altLang="en-US" sz="2000" dirty="0"/>
              <a:t>对塑胶表面安全性）。 除消费电子产品外，包括先进的航空航天和 汽车应用、军用车辆和设备以及建筑涂料和油漆在内的各种应用的安全性能。 它们也非常适合满足 这类技术的新需求。 除了它们能够提高许多常规和高灵敏度基板的技术性能和外观外， </a:t>
            </a:r>
            <a:r>
              <a:rPr lang="en-US" altLang="zh-CN" sz="2000" dirty="0"/>
              <a:t>PPG</a:t>
            </a:r>
            <a:r>
              <a:rPr lang="zh-CN" altLang="en-US" sz="2000" dirty="0"/>
              <a:t>导电涂层具有久经考验的价值，耐久性和易加工性。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B909DA1-A0C2-43BC-8236-42810524A4C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92080" y="1119187"/>
            <a:ext cx="3279752" cy="2438400"/>
          </a:xfr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2DC04EA1-BBEC-436B-9DA1-0167FC017ABD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58368"/>
            <a:ext cx="3490664" cy="24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7975" y="6496406"/>
            <a:ext cx="455637" cy="1722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anose="020B0604020202020204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9C4343-C115-504A-8D4F-0B17318D4A48}" type="slidenum">
              <a:rPr lang="en-US" smtClean="0"/>
              <a:pPr defTabSz="3429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750" b="0">
              <a:solidFill>
                <a:srgbClr val="666666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3918" y="2902470"/>
            <a:ext cx="6365225" cy="2711009"/>
            <a:chOff x="1387230" y="2863219"/>
            <a:chExt cx="7940704" cy="3417641"/>
          </a:xfrm>
        </p:grpSpPr>
        <p:grpSp>
          <p:nvGrpSpPr>
            <p:cNvPr id="25" name="Group 24"/>
            <p:cNvGrpSpPr/>
            <p:nvPr/>
          </p:nvGrpSpPr>
          <p:grpSpPr>
            <a:xfrm>
              <a:off x="1387230" y="2886638"/>
              <a:ext cx="2357438" cy="1016887"/>
              <a:chOff x="1387230" y="2886638"/>
              <a:chExt cx="2357438" cy="1016887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387230" y="2886638"/>
                <a:ext cx="2357438" cy="1016887"/>
              </a:xfrm>
              <a:prstGeom prst="rect">
                <a:avLst/>
              </a:prstGeom>
              <a:solidFill>
                <a:srgbClr val="008BB8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393284" y="2917982"/>
                <a:ext cx="2317682" cy="698399"/>
              </a:xfrm>
              <a:prstGeom prst="rect">
                <a:avLst/>
              </a:prstGeom>
              <a:solidFill>
                <a:srgbClr val="0085B1"/>
              </a:solidFill>
              <a:ln>
                <a:solidFill>
                  <a:srgbClr val="008BB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5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医疗设备</a:t>
                </a:r>
              </a:p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( X-Ray 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扫描仪</a:t>
                </a: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, 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显示器</a:t>
                </a: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, IV ‘s, 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测试设备</a:t>
                </a: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)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165823" y="2890676"/>
              <a:ext cx="2357445" cy="1016887"/>
              <a:chOff x="1195792" y="2886638"/>
              <a:chExt cx="2357445" cy="101688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195799" y="2886638"/>
                <a:ext cx="2357438" cy="1016887"/>
              </a:xfrm>
              <a:prstGeom prst="rect">
                <a:avLst/>
              </a:prstGeom>
              <a:solidFill>
                <a:srgbClr val="008BB8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95792" y="2909462"/>
                <a:ext cx="2317682" cy="538349"/>
              </a:xfrm>
              <a:prstGeom prst="rect">
                <a:avLst/>
              </a:prstGeom>
              <a:solidFill>
                <a:srgbClr val="0085B1"/>
              </a:solidFill>
            </p:spPr>
            <p:txBody>
              <a:bodyPr wrap="square" rtlCol="0">
                <a:spAutoFit/>
              </a:bodyPr>
              <a:lstStyle/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5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通信设备</a:t>
                </a:r>
                <a:endParaRPr lang="en-US" sz="1350" b="0" dirty="0">
                  <a:solidFill>
                    <a:prstClr val="white"/>
                  </a:solidFill>
                  <a:latin typeface="Arial" panose="020B0604020202020204"/>
                  <a:ea typeface="+mn-ea"/>
                </a:endParaRPr>
              </a:p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(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手机</a:t>
                </a: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,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基站</a:t>
                </a: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,  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卫星天线</a:t>
                </a: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) 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968233" y="2863219"/>
              <a:ext cx="2357438" cy="1016887"/>
            </a:xfrm>
            <a:prstGeom prst="rect">
              <a:avLst/>
            </a:prstGeom>
            <a:solidFill>
              <a:srgbClr val="008BB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b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70498" y="2915026"/>
              <a:ext cx="2317682" cy="378299"/>
            </a:xfrm>
            <a:prstGeom prst="rect">
              <a:avLst/>
            </a:prstGeom>
            <a:solidFill>
              <a:srgbClr val="0085B1"/>
            </a:solidFill>
          </p:spPr>
          <p:txBody>
            <a:bodyPr wrap="square" rtlCol="0">
              <a:spAutoFit/>
            </a:bodyPr>
            <a:lstStyle/>
            <a:p>
              <a:pPr algn="ctr" defTabSz="3429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350" b="0" dirty="0">
                  <a:solidFill>
                    <a:prstClr val="white"/>
                  </a:solidFill>
                  <a:latin typeface="Arial" panose="020B0604020202020204"/>
                  <a:ea typeface="+mn-ea"/>
                </a:rPr>
                <a:t>消费电子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396754" y="5263973"/>
              <a:ext cx="2357439" cy="1016887"/>
              <a:chOff x="1387230" y="2886638"/>
              <a:chExt cx="2357439" cy="1016887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387230" y="2886638"/>
                <a:ext cx="2357438" cy="1016887"/>
              </a:xfrm>
              <a:prstGeom prst="rect">
                <a:avLst/>
              </a:prstGeom>
              <a:solidFill>
                <a:srgbClr val="008BB8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426987" y="3019265"/>
                <a:ext cx="2317682" cy="727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5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军事</a:t>
                </a:r>
              </a:p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(</a:t>
                </a:r>
                <a:r>
                  <a:rPr lang="zh-CN" alt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耳机</a:t>
                </a:r>
                <a:r>
                  <a:rPr 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, </a:t>
                </a:r>
                <a:r>
                  <a:rPr lang="zh-CN" alt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无线设备</a:t>
                </a:r>
                <a:r>
                  <a:rPr 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,</a:t>
                </a:r>
                <a:r>
                  <a:rPr lang="zh-CN" alt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伪装</a:t>
                </a:r>
                <a:r>
                  <a:rPr 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,</a:t>
                </a:r>
              </a:p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 </a:t>
                </a:r>
                <a:r>
                  <a:rPr lang="zh-CN" alt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武器系统</a:t>
                </a:r>
                <a:r>
                  <a:rPr 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)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146579" y="5251280"/>
              <a:ext cx="2357440" cy="1005589"/>
              <a:chOff x="1195793" y="2886638"/>
              <a:chExt cx="2357440" cy="1016887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195793" y="2886638"/>
                <a:ext cx="2357438" cy="1016887"/>
              </a:xfrm>
              <a:prstGeom prst="rect">
                <a:avLst/>
              </a:prstGeom>
              <a:solidFill>
                <a:srgbClr val="008BB8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35551" y="3019265"/>
                <a:ext cx="2317682" cy="559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5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航空航天</a:t>
                </a:r>
              </a:p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(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雷击</a:t>
                </a: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, 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电子</a:t>
                </a:r>
                <a:r>
                  <a:rPr lang="en-US" sz="90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70494" y="5240535"/>
              <a:ext cx="2357440" cy="1016887"/>
              <a:chOff x="6818094" y="5088135"/>
              <a:chExt cx="2357440" cy="101688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818094" y="5088135"/>
                <a:ext cx="2357438" cy="1016887"/>
              </a:xfrm>
              <a:prstGeom prst="rect">
                <a:avLst/>
              </a:prstGeom>
              <a:solidFill>
                <a:srgbClr val="008BB8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0">
                  <a:solidFill>
                    <a:prstClr val="white"/>
                  </a:solidFill>
                  <a:latin typeface="Arial" panose="020B0604020202020204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857852" y="5205028"/>
                <a:ext cx="2317682" cy="538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350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汽车</a:t>
                </a:r>
              </a:p>
              <a:p>
                <a:pPr algn="ctr" defTabSz="3429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(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电池盖</a:t>
                </a: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, 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仪表盘</a:t>
                </a: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, </a:t>
                </a:r>
                <a:r>
                  <a:rPr lang="zh-CN" alt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汽车车身</a:t>
                </a:r>
                <a:r>
                  <a:rPr lang="en-US" sz="825" b="0" dirty="0">
                    <a:solidFill>
                      <a:prstClr val="white"/>
                    </a:solidFill>
                    <a:latin typeface="Arial" panose="020B0604020202020204"/>
                    <a:ea typeface="+mn-ea"/>
                  </a:rPr>
                  <a:t>)</a:t>
                </a:r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6897217" y="3936777"/>
            <a:ext cx="1889707" cy="806635"/>
          </a:xfrm>
          <a:prstGeom prst="rect">
            <a:avLst/>
          </a:prstGeom>
          <a:solidFill>
            <a:srgbClr val="008BB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b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49725" y="4776798"/>
            <a:ext cx="185783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Architectural</a:t>
            </a:r>
          </a:p>
          <a:p>
            <a:pPr algn="ctr" defTabSz="342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(dry wall, sheetrock)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1" y="1647691"/>
            <a:ext cx="1877500" cy="11381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5" y="1634903"/>
            <a:ext cx="1892990" cy="1138106"/>
          </a:xfrm>
          <a:prstGeom prst="rect">
            <a:avLst/>
          </a:prstGeom>
        </p:spPr>
      </p:pic>
      <p:pic>
        <p:nvPicPr>
          <p:cNvPr id="49" name="Picture Placeholder 41"/>
          <p:cNvPicPr>
            <a:picLocks noChangeAspect="1"/>
          </p:cNvPicPr>
          <p:nvPr/>
        </p:nvPicPr>
        <p:blipFill rotWithShape="1">
          <a:blip r:embed="rId4" cstate="print"/>
          <a:srcRect l="5162" r="5162"/>
          <a:stretch>
            <a:fillRect/>
          </a:stretch>
        </p:blipFill>
        <p:spPr>
          <a:xfrm>
            <a:off x="4735050" y="1643079"/>
            <a:ext cx="1854093" cy="1129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</p:pic>
      <p:sp>
        <p:nvSpPr>
          <p:cNvPr id="52" name="Rectangle 51"/>
          <p:cNvSpPr/>
          <p:nvPr/>
        </p:nvSpPr>
        <p:spPr>
          <a:xfrm>
            <a:off x="4730742" y="3151736"/>
            <a:ext cx="183366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(</a:t>
            </a:r>
            <a:r>
              <a:rPr lang="zh-CN" alt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电脑</a:t>
            </a:r>
            <a:r>
              <a:rPr 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, </a:t>
            </a:r>
            <a:r>
              <a:rPr lang="zh-CN" alt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平板</a:t>
            </a:r>
            <a:r>
              <a:rPr 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, </a:t>
            </a:r>
            <a:r>
              <a:rPr lang="zh-CN" alt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显示器</a:t>
            </a:r>
            <a:r>
              <a:rPr 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 ,PDA, </a:t>
            </a:r>
            <a:r>
              <a:rPr lang="zh-CN" alt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磁盘驱动器</a:t>
            </a:r>
            <a:r>
              <a:rPr 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 , </a:t>
            </a:r>
            <a:r>
              <a:rPr lang="zh-CN" alt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笔记本</a:t>
            </a:r>
            <a:r>
              <a:rPr 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49862" y="3936867"/>
            <a:ext cx="1958972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静电放电</a:t>
            </a:r>
            <a:endParaRPr lang="en-US" sz="1350" b="0" dirty="0">
              <a:solidFill>
                <a:prstClr val="white"/>
              </a:solidFill>
              <a:latin typeface="Arial" panose="020B0604020202020204"/>
              <a:ea typeface="+mn-ea"/>
            </a:endParaRPr>
          </a:p>
          <a:p>
            <a:pPr defTabSz="3429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(</a:t>
            </a:r>
            <a:r>
              <a:rPr lang="zh-CN" alt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敏感电子</a:t>
            </a:r>
            <a:r>
              <a:rPr 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, </a:t>
            </a:r>
            <a:r>
              <a:rPr lang="zh-CN" alt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地板</a:t>
            </a:r>
            <a:r>
              <a:rPr 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, </a:t>
            </a:r>
            <a:r>
              <a:rPr lang="zh-CN" alt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洁净室</a:t>
            </a:r>
            <a:r>
              <a:rPr lang="en-US" sz="825" b="0" dirty="0">
                <a:solidFill>
                  <a:prstClr val="white"/>
                </a:solidFill>
                <a:latin typeface="Arial" panose="020B0604020202020204"/>
                <a:ea typeface="+mn-ea"/>
              </a:rPr>
              <a:t>)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6" y="3599178"/>
            <a:ext cx="1890446" cy="11442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674" y="2796845"/>
            <a:ext cx="1850717" cy="112827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26" y="3586514"/>
            <a:ext cx="1894844" cy="1085079"/>
          </a:xfrm>
          <a:prstGeom prst="rect">
            <a:avLst/>
          </a:prstGeom>
        </p:spPr>
      </p:pic>
      <p:pic>
        <p:nvPicPr>
          <p:cNvPr id="50" name="Picture Placeholder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53" y="3568486"/>
            <a:ext cx="1904732" cy="1152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134778" y="1053695"/>
            <a:ext cx="2339102" cy="415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1" dirty="0"/>
              <a:t>导电涂料应用场景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C4343-C115-504A-8D4F-0B17318D4A48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074795"/>
            <a:ext cx="9402195" cy="336512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导电涂料核心作用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130" y="1411010"/>
            <a:ext cx="509121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500" dirty="0">
                <a:solidFill>
                  <a:srgbClr val="0078A9"/>
                </a:solidFill>
                <a:latin typeface="Arial-BoldMT"/>
              </a:rPr>
            </a:br>
            <a:r>
              <a:rPr lang="en-US" sz="1500" dirty="0">
                <a:solidFill>
                  <a:srgbClr val="0078A9"/>
                </a:solidFill>
                <a:latin typeface="Wingdings-Regular"/>
              </a:rPr>
              <a:t> </a:t>
            </a:r>
            <a:r>
              <a:rPr lang="zh-CN" altLang="en-US" sz="1500" dirty="0">
                <a:solidFill>
                  <a:srgbClr val="0078A9"/>
                </a:solidFill>
                <a:latin typeface="Wingdings-Regular"/>
              </a:rPr>
              <a:t>喷涂应用涂料可提供</a:t>
            </a:r>
            <a:r>
              <a:rPr lang="en-US" sz="1500" dirty="0">
                <a:solidFill>
                  <a:srgbClr val="0078A9"/>
                </a:solidFill>
                <a:latin typeface="Arial-BoldMT"/>
              </a:rPr>
              <a:t>:</a:t>
            </a:r>
          </a:p>
          <a:p>
            <a:endParaRPr lang="en-US" sz="1200" dirty="0">
              <a:latin typeface="Arial-BoldMT"/>
            </a:endParaRPr>
          </a:p>
          <a:p>
            <a:pPr marL="214370" indent="-214370">
              <a:buClr>
                <a:srgbClr val="0078A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Wingdings-Regular"/>
              </a:rPr>
              <a:t> </a:t>
            </a:r>
            <a:r>
              <a:rPr lang="en-US" sz="1500" dirty="0">
                <a:latin typeface="Arial-BoldMT"/>
              </a:rPr>
              <a:t>EMI/RFI </a:t>
            </a:r>
            <a:r>
              <a:rPr lang="zh-CN" altLang="en-US" sz="1500" dirty="0">
                <a:latin typeface="Arial-BoldMT"/>
              </a:rPr>
              <a:t>电子设备屏蔽</a:t>
            </a:r>
            <a:endParaRPr lang="en-US" sz="1500" dirty="0">
              <a:latin typeface="Arial-BoldMT"/>
            </a:endParaRPr>
          </a:p>
          <a:p>
            <a:pPr marL="214370" indent="-214370">
              <a:buClr>
                <a:srgbClr val="0078A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Wingdings-Regular"/>
              </a:rPr>
              <a:t> </a:t>
            </a:r>
            <a:r>
              <a:rPr lang="zh-CN" altLang="en-US" sz="1500" dirty="0">
                <a:latin typeface="Arial-BoldMT"/>
              </a:rPr>
              <a:t>静电放电涂层</a:t>
            </a:r>
            <a:r>
              <a:rPr lang="en-US" sz="1500" dirty="0">
                <a:latin typeface="Arial-BoldMT"/>
              </a:rPr>
              <a:t> (ESD)</a:t>
            </a:r>
          </a:p>
          <a:p>
            <a:pPr marL="214370" indent="-214370">
              <a:buClr>
                <a:srgbClr val="0078A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Wingdings-Regular"/>
              </a:rPr>
              <a:t> </a:t>
            </a:r>
            <a:r>
              <a:rPr lang="zh-CN" altLang="en-US" sz="1500" dirty="0">
                <a:latin typeface="Arial-BoldMT"/>
              </a:rPr>
              <a:t>卫星天线</a:t>
            </a:r>
            <a:endParaRPr lang="en-US" sz="1500" dirty="0">
              <a:latin typeface="Arial-BoldMT"/>
            </a:endParaRPr>
          </a:p>
          <a:p>
            <a:pPr marL="214370" indent="-214370">
              <a:buClr>
                <a:srgbClr val="0078A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Wingdings-Regular"/>
              </a:rPr>
              <a:t> </a:t>
            </a:r>
            <a:r>
              <a:rPr lang="zh-CN" altLang="en-US" sz="1500" dirty="0">
                <a:latin typeface="Arial-BoldMT"/>
              </a:rPr>
              <a:t>雷击防护</a:t>
            </a:r>
            <a:r>
              <a:rPr lang="en-US" sz="1500" dirty="0"/>
              <a:t> (LSP)</a:t>
            </a:r>
          </a:p>
          <a:p>
            <a:pPr marL="214370" indent="-214370">
              <a:buClr>
                <a:srgbClr val="0078A9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    </a:t>
            </a:r>
            <a:r>
              <a:rPr lang="zh-CN" altLang="en-US" sz="1500" dirty="0"/>
              <a:t>静电引物</a:t>
            </a:r>
            <a:endParaRPr lang="en-US" sz="1500" dirty="0"/>
          </a:p>
          <a:p>
            <a:pPr marL="214370" indent="-214370">
              <a:buClr>
                <a:srgbClr val="0078A9"/>
              </a:buClr>
              <a:buFont typeface="Arial" panose="020B0604020202020204" pitchFamily="34" charset="0"/>
              <a:buChar char="•"/>
            </a:pPr>
            <a:r>
              <a:rPr lang="en-US" sz="1500" dirty="0"/>
              <a:t>    </a:t>
            </a:r>
            <a:r>
              <a:rPr lang="zh-CN" altLang="en-US" sz="1500" dirty="0"/>
              <a:t>解决消除常用波频在</a:t>
            </a:r>
            <a:r>
              <a:rPr lang="en-US" sz="1500" dirty="0"/>
              <a:t>1 MHz to 10 GHz</a:t>
            </a:r>
            <a:r>
              <a:rPr lang="zh-CN" altLang="en-US" sz="1500" dirty="0"/>
              <a:t>的声道串扰。</a:t>
            </a:r>
            <a:endParaRPr lang="en-US" sz="1500" dirty="0"/>
          </a:p>
          <a:p>
            <a:endParaRPr lang="en-US" sz="1500" dirty="0"/>
          </a:p>
          <a:p>
            <a:pPr marL="214370" indent="-214370">
              <a:buFont typeface="Arial" panose="020B0604020202020204" pitchFamily="34" charset="0"/>
              <a:buChar char="•"/>
            </a:pPr>
            <a:endParaRPr lang="en-US" sz="1500" dirty="0"/>
          </a:p>
          <a:p>
            <a:endParaRPr lang="en-US" sz="1500" dirty="0"/>
          </a:p>
          <a:p>
            <a:r>
              <a:rPr lang="en-US" sz="1200" dirty="0"/>
              <a:t> 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097" y="3659757"/>
            <a:ext cx="3434658" cy="1581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1005" y="5326765"/>
            <a:ext cx="37347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ESD Translucent Coating Floor Application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0" y="4146952"/>
            <a:ext cx="1673426" cy="10938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7960" y="5326764"/>
            <a:ext cx="17877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Static charge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95" y="1590153"/>
            <a:ext cx="2749728" cy="1609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1985" y="3276772"/>
            <a:ext cx="11592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EMI/RFI Shielding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D8120-DB4D-48BD-AEA7-262EC23D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PPG</a:t>
            </a:r>
            <a:r>
              <a:rPr lang="zh-CN" altLang="en-US" dirty="0"/>
              <a:t>高端导电涂料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714344-6106-4F8F-8CE9-B3A68C873FF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599-B3755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系列是⼀种用于塑料基材的新型可喷涂镀银铜导电涂料。不含甲基乙基酮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(MEK)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或其他会腐蚀对溶剂敏感基材（例如聚碳酸酯和聚碳酸酯混合物）的强溶剂。</a:t>
            </a:r>
          </a:p>
          <a:p>
            <a:endParaRPr lang="zh-CN" altLang="en-US" dirty="0"/>
          </a:p>
        </p:txBody>
      </p:sp>
      <p:sp>
        <p:nvSpPr>
          <p:cNvPr id="4" name="联机映像占位符 3">
            <a:extLst>
              <a:ext uri="{FF2B5EF4-FFF2-40B4-BE49-F238E27FC236}">
                <a16:creationId xmlns:a16="http://schemas.microsoft.com/office/drawing/2014/main" id="{B07CDC57-D166-462E-9AE8-EF67B8BF1A34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038B14-4037-4EFB-9C46-3736310B4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873" y="1412776"/>
            <a:ext cx="4464496" cy="22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507E8-9A7A-4188-9DF1-AFC4F5E1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PPG</a:t>
            </a:r>
            <a:r>
              <a:rPr lang="zh-CN" altLang="en-US" dirty="0"/>
              <a:t>高端导电涂料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9CAFE2-B918-4C34-8723-12F2C0AF07D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2000" dirty="0"/>
              <a:t>产品特点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可承受模制零件中较高的内置应力，并在较薄的干膜厚度下可提供有效的屏蔽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干燥后的导电膜坚韧耐用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与溶剂敏感材料兼容，对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PPS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和大多数塑料有出色的附着力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采用快干溶剂混合物设计，适合大批量生产</a:t>
            </a:r>
          </a:p>
          <a:p>
            <a:endParaRPr lang="zh-CN" altLang="en-US" dirty="0"/>
          </a:p>
        </p:txBody>
      </p:sp>
      <p:sp>
        <p:nvSpPr>
          <p:cNvPr id="4" name="联机映像占位符 3">
            <a:extLst>
              <a:ext uri="{FF2B5EF4-FFF2-40B4-BE49-F238E27FC236}">
                <a16:creationId xmlns:a16="http://schemas.microsoft.com/office/drawing/2014/main" id="{AD506BC5-E608-46FE-9808-C38F740A48A0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1327114152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_template">
  <a:themeElements>
    <a:clrScheme name="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ECB6B6"/>
      </a:accent1>
      <a:accent2>
        <a:srgbClr val="800000"/>
      </a:accent2>
      <a:accent3>
        <a:srgbClr val="FFFFFF"/>
      </a:accent3>
      <a:accent4>
        <a:srgbClr val="000000"/>
      </a:accent4>
      <a:accent5>
        <a:srgbClr val="F4D7D7"/>
      </a:accent5>
      <a:accent6>
        <a:srgbClr val="730000"/>
      </a:accent6>
      <a:hlink>
        <a:srgbClr val="000066"/>
      </a:hlink>
      <a:folHlink>
        <a:srgbClr val="969696"/>
      </a:folHlink>
    </a:clrScheme>
    <a:fontScheme name="corporate_template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tabLst/>
          <a:defRPr kumimoji="0" lang="en-US" altLang="zh-TW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anose="05000000000000000000" pitchFamily="2" charset="2"/>
          <a:buChar char="§"/>
          <a:tabLst/>
          <a:defRPr kumimoji="0" lang="en-US" altLang="zh-TW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Osaka" pitchFamily="48" charset="-128"/>
          </a:defRPr>
        </a:defPPr>
      </a:lstStyle>
    </a:lnDef>
  </a:objectDefaults>
  <a:extraClrSchemeLst>
    <a:extraClrScheme>
      <a:clrScheme name="corporat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8854</TotalTime>
  <Words>385</Words>
  <Application>Microsoft Office PowerPoint</Application>
  <PresentationFormat>全屏显示(4:3)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Arial-BoldMT</vt:lpstr>
      <vt:lpstr>Wingdings-Regular</vt:lpstr>
      <vt:lpstr>微软雅黑</vt:lpstr>
      <vt:lpstr>Arial</vt:lpstr>
      <vt:lpstr>Wingdings</vt:lpstr>
      <vt:lpstr>corporate_template</vt:lpstr>
      <vt:lpstr>PPG高端导电涂料</vt:lpstr>
      <vt:lpstr>PowerPoint 演示文稿</vt:lpstr>
      <vt:lpstr>导电涂料核心作用</vt:lpstr>
      <vt:lpstr>PPG高端导电涂料</vt:lpstr>
      <vt:lpstr>PPG高端导电涂料</vt:lpstr>
    </vt:vector>
  </TitlesOfParts>
  <Company>Huntsman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H79947</dc:creator>
  <cp:lastModifiedBy>史 永明</cp:lastModifiedBy>
  <cp:revision>405</cp:revision>
  <cp:lastPrinted>2021-01-21T08:54:06Z</cp:lastPrinted>
  <dcterms:created xsi:type="dcterms:W3CDTF">2006-02-22T07:50:26Z</dcterms:created>
  <dcterms:modified xsi:type="dcterms:W3CDTF">2022-03-22T03:19:15Z</dcterms:modified>
</cp:coreProperties>
</file>