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6"/>
  </p:notesMasterIdLst>
  <p:sldIdLst>
    <p:sldId id="518" r:id="rId2"/>
    <p:sldId id="257" r:id="rId3"/>
    <p:sldId id="1578" r:id="rId4"/>
    <p:sldId id="1579" r:id="rId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3022">
          <p15:clr>
            <a:srgbClr val="A4A3A4"/>
          </p15:clr>
        </p15:guide>
        <p15:guide id="3" orient="horz" pos="3748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pos="4105">
          <p15:clr>
            <a:srgbClr val="A4A3A4"/>
          </p15:clr>
        </p15:guide>
        <p15:guide id="6" pos="5375">
          <p15:clr>
            <a:srgbClr val="A4A3A4"/>
          </p15:clr>
        </p15:guide>
        <p15:guide id="7" pos="42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CCFFCC"/>
    <a:srgbClr val="CCFF99"/>
    <a:srgbClr val="99FF66"/>
    <a:srgbClr val="CCECFF"/>
    <a:srgbClr val="F1F8AA"/>
    <a:srgbClr val="F2F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7CADB-000D-4AF9-9ACA-C2A70D504AEA}" v="26" dt="2021-06-28T01:04:12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6552" autoAdjust="0"/>
  </p:normalViewPr>
  <p:slideViewPr>
    <p:cSldViewPr>
      <p:cViewPr varScale="1">
        <p:scale>
          <a:sx n="105" d="100"/>
          <a:sy n="105" d="100"/>
        </p:scale>
        <p:origin x="618" y="39"/>
      </p:cViewPr>
      <p:guideLst>
        <p:guide orient="horz" pos="1071"/>
        <p:guide orient="horz" pos="3022"/>
        <p:guide orient="horz" pos="3748"/>
        <p:guide orient="horz" pos="3702"/>
        <p:guide pos="4105"/>
        <p:guide pos="5375"/>
        <p:guide pos="42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197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05A981-6139-48E8-94C6-F6A5720F8F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spcBef>
                <a:spcPct val="0"/>
              </a:spcBef>
              <a:buFontTx/>
              <a:buNone/>
              <a:defRPr sz="1300" b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3283750-563A-4CC0-865C-B0474465A3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spcBef>
                <a:spcPct val="0"/>
              </a:spcBef>
              <a:buFontTx/>
              <a:buNone/>
              <a:defRPr sz="1300" b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6504603-7DF4-4FAA-86D8-6EDCB60EAD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A85005F-6385-4623-88CB-BD2B3B2AB7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61B3B950-2D34-4886-8B26-FA5C9975FF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spcBef>
                <a:spcPct val="0"/>
              </a:spcBef>
              <a:buFontTx/>
              <a:buNone/>
              <a:defRPr sz="1300" b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B9083206-5CB7-4666-973B-5D7A057FA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spcBef>
                <a:spcPct val="0"/>
              </a:spcBef>
              <a:buFontTx/>
              <a:buNone/>
              <a:defRPr sz="1300" b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753E010-1B15-47E3-91AE-C809AC69BAC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559B23B-CDCC-42E8-B02E-FFC746F56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1pPr>
            <a:lvl2pPr marL="742950" indent="-285750" defTabSz="955675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marL="1143000" indent="-228600" defTabSz="955675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marL="1600200" indent="-228600" defTabSz="955675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marL="2057400" indent="-228600" defTabSz="955675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fld id="{55725998-4872-49DD-A276-785D7B06CB22}" type="slidenum">
              <a:rPr lang="zh-TW" altLang="en-US" sz="1300" b="0" smtClean="0">
                <a:ea typeface="ＭＳ Ｐゴシック" panose="020B0600070205080204" pitchFamily="34" charset="-128"/>
              </a:rPr>
              <a:pPr/>
              <a:t>1</a:t>
            </a:fld>
            <a:endParaRPr lang="en-US" altLang="zh-TW" sz="1300" b="0">
              <a:ea typeface="ＭＳ Ｐゴシック" panose="020B0600070205080204" pitchFamily="34" charset="-128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6C6DF92-B566-45D3-BF0A-C06D4A34B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66FF7A2-2B9C-4818-B8E8-313581A4F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8D3862D8-F1DD-4D47-BBDF-8DD4B50D8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552450"/>
            <a:ext cx="18415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zh-TW" sz="1400" b="0">
              <a:ea typeface="ＭＳ Ｐゴシック" panose="020B0600070205080204" pitchFamily="34" charset="-128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B79F785-C2EC-418E-AD02-96C1DDDF4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52400" cy="4343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78113"/>
            <a:ext cx="7772400" cy="1143000"/>
          </a:xfrm>
        </p:spPr>
        <p:txBody>
          <a:bodyPr anchor="ctr"/>
          <a:lstStyle>
            <a:lvl1pPr>
              <a:defRPr sz="3000"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533775"/>
            <a:ext cx="6400800" cy="58102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042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7054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3580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114550" cy="6248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91250" cy="6248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2476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10100" y="38100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81333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04800" y="0"/>
            <a:ext cx="8458200" cy="624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23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線上影像版面配置區 3"/>
          <p:cNvSpPr>
            <a:spLocks noGrp="1"/>
          </p:cNvSpPr>
          <p:nvPr>
            <p:ph type="clipArt" sz="half" idx="2"/>
          </p:nvPr>
        </p:nvSpPr>
        <p:spPr>
          <a:xfrm>
            <a:off x="4610100" y="1219200"/>
            <a:ext cx="4152900" cy="5029200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946095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78030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304800" y="38100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10100" y="38100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33226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5029200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067876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458200" cy="5029200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9719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5715000" cy="682624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12197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810000"/>
            <a:ext cx="41529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107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0181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2159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126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9914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02540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04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661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>
            <a:extLst>
              <a:ext uri="{FF2B5EF4-FFF2-40B4-BE49-F238E27FC236}">
                <a16:creationId xmlns:a16="http://schemas.microsoft.com/office/drawing/2014/main" id="{8C810ECC-56B0-4343-B524-B0AB5104A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0175"/>
            <a:ext cx="9144000" cy="377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 anchorCtr="1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GB" altLang="zh-TW" sz="1800" b="0">
              <a:ea typeface="ＭＳ Ｐゴシック" panose="020B0600070205080204" pitchFamily="34" charset="-128"/>
            </a:endParaRPr>
          </a:p>
        </p:txBody>
      </p:sp>
      <p:sp>
        <p:nvSpPr>
          <p:cNvPr id="1027" name="Text Box 17">
            <a:extLst>
              <a:ext uri="{FF2B5EF4-FFF2-40B4-BE49-F238E27FC236}">
                <a16:creationId xmlns:a16="http://schemas.microsoft.com/office/drawing/2014/main" id="{8DA7993F-2E08-4AD6-ADE8-1F650915D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6480175"/>
            <a:ext cx="4294187" cy="377825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0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altLang="zh-CN" sz="1400" i="1">
                <a:solidFill>
                  <a:schemeClr val="bg1"/>
                </a:solidFill>
                <a:ea typeface="ＭＳ Ｐゴシック" panose="020B0600070205080204" pitchFamily="34" charset="-128"/>
              </a:rPr>
              <a:t>Adhesive</a:t>
            </a:r>
            <a:endParaRPr lang="en-US" altLang="zh-TW" sz="1400" i="1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8" name="Line 14">
            <a:extLst>
              <a:ext uri="{FF2B5EF4-FFF2-40B4-BE49-F238E27FC236}">
                <a16:creationId xmlns:a16="http://schemas.microsoft.com/office/drawing/2014/main" id="{30B728BA-CAD0-45EF-8F83-8D4869DE5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60198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837E61FC-FFE4-4245-993C-CADDCAFCC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15888"/>
            <a:ext cx="5715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133FBD86-3C1D-46AF-9735-2AE5DFFC1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pic>
        <p:nvPicPr>
          <p:cNvPr id="1031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DE7013B3-1B28-46A5-968D-1949772E81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390525"/>
            <a:ext cx="135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80" r:id="rId2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0066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DC139D8B-9D22-4A35-ADDB-CDD89A1F6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650" y="1246573"/>
            <a:ext cx="5308799" cy="864096"/>
          </a:xfrm>
        </p:spPr>
        <p:txBody>
          <a:bodyPr/>
          <a:lstStyle/>
          <a:p>
            <a:pPr eaLnBrk="1" hangingPunct="1">
              <a:defRPr/>
            </a:pPr>
            <a:br>
              <a:rPr lang="en-US" altLang="zh-CN" sz="3200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zh-CN" altLang="en-US" sz="3200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上海维沃化工有限公司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3DD54AC-3E02-425A-996C-2A37F87DB5B9}"/>
              </a:ext>
            </a:extLst>
          </p:cNvPr>
          <p:cNvSpPr txBox="1"/>
          <p:nvPr/>
        </p:nvSpPr>
        <p:spPr>
          <a:xfrm>
            <a:off x="887650" y="2780928"/>
            <a:ext cx="5616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400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案例名称</a:t>
            </a:r>
            <a:r>
              <a:rPr lang="zh-CN" altLang="en-US" sz="2400" b="0" dirty="0">
                <a:solidFill>
                  <a:srgbClr val="000000"/>
                </a:solidFill>
                <a:latin typeface="Arial"/>
                <a:ea typeface="Osaka"/>
              </a:rPr>
              <a:t>：新能源汽车</a:t>
            </a:r>
            <a:r>
              <a:rPr lang="en-US" altLang="zh-CN" sz="2400" b="0" dirty="0">
                <a:solidFill>
                  <a:srgbClr val="000000"/>
                </a:solidFill>
                <a:latin typeface="Arial"/>
                <a:ea typeface="Osaka"/>
              </a:rPr>
              <a:t>OBC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/>
              <a:cs typeface="+mn-cs"/>
            </a:endParaRP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B4DA1A21-62D6-44D6-9F00-7CF16D00A7F5}"/>
              </a:ext>
            </a:extLst>
          </p:cNvPr>
          <p:cNvSpPr txBox="1"/>
          <p:nvPr/>
        </p:nvSpPr>
        <p:spPr>
          <a:xfrm>
            <a:off x="6208391" y="4941168"/>
            <a:ext cx="2396058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1800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姓名：黄铮</a:t>
            </a:r>
            <a:endParaRPr lang="en-US" altLang="zh-CN" sz="1800" b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1800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日期：</a:t>
            </a:r>
            <a:r>
              <a:rPr lang="en-US" altLang="zh-CN" sz="1800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2022-01-14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</a:rPr>
              <a:t>个案分享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zh-CN" altLang="en-US" dirty="0">
                <a:solidFill>
                  <a:schemeClr val="accent2"/>
                </a:solidFill>
              </a:rPr>
              <a:t>新能源汽车</a:t>
            </a:r>
            <a:r>
              <a:rPr lang="en-US" altLang="zh-CN" dirty="0">
                <a:solidFill>
                  <a:schemeClr val="accent2"/>
                </a:solidFill>
              </a:rPr>
              <a:t>OBC</a:t>
            </a:r>
            <a:b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612" y="1119101"/>
            <a:ext cx="5608532" cy="5562600"/>
          </a:xfrm>
        </p:spPr>
        <p:txBody>
          <a:bodyPr/>
          <a:lstStyle/>
          <a:p>
            <a:pPr>
              <a:lnSpc>
                <a:spcPct val="90000"/>
              </a:lnSpc>
              <a:buFont typeface="+mj-lt"/>
              <a:buAutoNum type="arabicPeriod"/>
            </a:pPr>
            <a:endParaRPr lang="en-US" altLang="zh-CN" sz="2000" dirty="0"/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zh-CN" altLang="en-US" sz="1600" b="0" i="0" dirty="0">
                <a:solidFill>
                  <a:srgbClr val="333333"/>
                </a:solidFill>
                <a:effectLst/>
                <a:latin typeface="PingFang SC"/>
              </a:rPr>
              <a:t>车载充电器是为了方便用车载电源随时随地为数码产品充电的配件，常规用于汽车电瓶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PingFang SC"/>
              </a:rPr>
              <a:t>(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PingFang SC"/>
              </a:rPr>
              <a:t>轿车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PingFang SC"/>
              </a:rPr>
              <a:t>12V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PingFang SC"/>
              </a:rPr>
              <a:t>，卡车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PingFang SC"/>
              </a:rPr>
              <a:t>24V)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PingFang SC"/>
              </a:rPr>
              <a:t>供电的车载充电器。</a:t>
            </a:r>
            <a:endParaRPr lang="en-US" altLang="zh-CN" sz="1600" b="0" i="0" dirty="0">
              <a:solidFill>
                <a:srgbClr val="333333"/>
              </a:solidFill>
              <a:effectLst/>
              <a:latin typeface="PingFang SC"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US" altLang="zh-CN" sz="1600" b="0" i="0" dirty="0">
              <a:solidFill>
                <a:srgbClr val="333333"/>
              </a:solidFill>
              <a:effectLst/>
              <a:latin typeface="PingFang SC"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zh-CN" altLang="en-US" sz="1600" b="0" i="0" dirty="0">
                <a:solidFill>
                  <a:srgbClr val="333333"/>
                </a:solidFill>
                <a:effectLst/>
                <a:latin typeface="PingFang SC"/>
              </a:rPr>
              <a:t>车载充电器优点：电脑自动保护芯片，不管在哪都能放心使用，为您的设备在充电时提供完美的保护。</a:t>
            </a:r>
            <a:endParaRPr lang="en-US" altLang="zh-CN" sz="1600" b="0" i="0" dirty="0">
              <a:solidFill>
                <a:srgbClr val="333333"/>
              </a:solidFill>
              <a:effectLst/>
              <a:latin typeface="PingFang SC"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US" altLang="zh-CN" sz="1600" b="0" i="0" dirty="0">
              <a:solidFill>
                <a:srgbClr val="333333"/>
              </a:solidFill>
              <a:effectLst/>
              <a:latin typeface="PingFang SC"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zh-CN" altLang="en-US" sz="1600" b="0" i="0" dirty="0">
                <a:solidFill>
                  <a:srgbClr val="333333"/>
                </a:solidFill>
                <a:effectLst/>
                <a:latin typeface="PingFang SC"/>
              </a:rPr>
              <a:t>车充插头构造，内置保险丝，过压电流过大，保险丝自       动熔断，保护机器安全。</a:t>
            </a:r>
            <a:endParaRPr lang="en-US" altLang="zh-CN" sz="1600" b="0" i="0" dirty="0">
              <a:solidFill>
                <a:srgbClr val="333333"/>
              </a:solidFill>
              <a:effectLst/>
              <a:latin typeface="PingFang SC"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zh-CN" altLang="en-US" sz="1600" b="0" i="0" dirty="0">
              <a:solidFill>
                <a:srgbClr val="333333"/>
              </a:solidFill>
              <a:effectLst/>
              <a:latin typeface="PingFang SC"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rgbClr val="333333"/>
                </a:solidFill>
                <a:latin typeface="PingFang SC"/>
              </a:rPr>
              <a:t>车充头还有</a:t>
            </a:r>
            <a:r>
              <a:rPr lang="en-US" altLang="zh-CN" sz="1600" dirty="0">
                <a:solidFill>
                  <a:srgbClr val="333333"/>
                </a:solidFill>
                <a:latin typeface="PingFang SC"/>
              </a:rPr>
              <a:t>USB</a:t>
            </a:r>
            <a:r>
              <a:rPr lang="zh-CN" altLang="en-US" sz="1600" dirty="0">
                <a:solidFill>
                  <a:srgbClr val="333333"/>
                </a:solidFill>
                <a:latin typeface="PingFang SC"/>
              </a:rPr>
              <a:t>接口，支持各种</a:t>
            </a:r>
            <a:r>
              <a:rPr lang="en-US" altLang="zh-CN" sz="1600" dirty="0">
                <a:solidFill>
                  <a:srgbClr val="333333"/>
                </a:solidFill>
                <a:latin typeface="PingFang SC"/>
              </a:rPr>
              <a:t>USB</a:t>
            </a:r>
            <a:r>
              <a:rPr lang="zh-CN" altLang="en-US" sz="1600" dirty="0">
                <a:solidFill>
                  <a:srgbClr val="333333"/>
                </a:solidFill>
                <a:latin typeface="PingFang SC"/>
              </a:rPr>
              <a:t>接口电源输出。</a:t>
            </a:r>
            <a:endParaRPr lang="en-US" altLang="zh-CN" sz="1600" dirty="0">
              <a:solidFill>
                <a:srgbClr val="333333"/>
              </a:solidFill>
              <a:latin typeface="PingFang SC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CN" sz="1600" dirty="0">
              <a:solidFill>
                <a:srgbClr val="333333"/>
              </a:solidFill>
              <a:latin typeface="PingFang SC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600" dirty="0">
                <a:solidFill>
                  <a:srgbClr val="333333"/>
                </a:solidFill>
                <a:latin typeface="PingFang SC"/>
              </a:rPr>
              <a:t>5.     </a:t>
            </a:r>
            <a:r>
              <a:rPr lang="zh-CN" altLang="en-US" sz="1600" dirty="0">
                <a:solidFill>
                  <a:srgbClr val="333333"/>
                </a:solidFill>
                <a:latin typeface="PingFang SC"/>
              </a:rPr>
              <a:t>车载充电器</a:t>
            </a:r>
            <a:r>
              <a:rPr lang="en-US" altLang="zh-CN" sz="1600" dirty="0">
                <a:solidFill>
                  <a:srgbClr val="333333"/>
                </a:solidFill>
                <a:latin typeface="PingFang SC"/>
              </a:rPr>
              <a:t>OBC</a:t>
            </a:r>
            <a:r>
              <a:rPr lang="zh-CN" altLang="en-US" sz="1600" dirty="0">
                <a:solidFill>
                  <a:srgbClr val="333333"/>
                </a:solidFill>
                <a:latin typeface="PingFang SC"/>
              </a:rPr>
              <a:t>转换成直流电之后给汽车电池充电。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zh-CN" altLang="en-US" sz="1600" b="0" i="0" dirty="0">
              <a:solidFill>
                <a:srgbClr val="333333"/>
              </a:solidFill>
              <a:effectLst/>
              <a:latin typeface="PingFang SC"/>
            </a:endParaRPr>
          </a:p>
          <a:p>
            <a:pPr marL="0" indent="0" algn="l">
              <a:buNone/>
            </a:pPr>
            <a:br>
              <a:rPr lang="zh-CN" altLang="en-US" sz="1600" dirty="0"/>
            </a:br>
            <a:endParaRPr lang="en-US" sz="20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DBCCEC0-9049-4796-983F-974986E74D8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924133" y="1151570"/>
            <a:ext cx="2917669" cy="2925502"/>
          </a:xfrm>
        </p:spPr>
      </p:pic>
    </p:spTree>
    <p:extLst>
      <p:ext uri="{BB962C8B-B14F-4D97-AF65-F5344CB8AC3E}">
        <p14:creationId xmlns:p14="http://schemas.microsoft.com/office/powerpoint/2010/main" val="340691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AEA7D7-E996-4FDC-B621-4F367E8B7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</a:rPr>
              <a:t>个案分享</a:t>
            </a:r>
            <a:r>
              <a:rPr lang="en-US" altLang="zh-CN" dirty="0">
                <a:solidFill>
                  <a:schemeClr val="accent2"/>
                </a:solidFill>
              </a:rPr>
              <a:t>:</a:t>
            </a:r>
            <a:r>
              <a:rPr lang="zh-CN" altLang="en-US" dirty="0">
                <a:solidFill>
                  <a:schemeClr val="accent2"/>
                </a:solidFill>
              </a:rPr>
              <a:t>新能源汽车</a:t>
            </a:r>
            <a:r>
              <a:rPr lang="en-US" altLang="zh-CN" dirty="0">
                <a:solidFill>
                  <a:schemeClr val="accent2"/>
                </a:solidFill>
              </a:rPr>
              <a:t>OBC</a:t>
            </a:r>
            <a:endParaRPr lang="zh-TW" altLang="en-US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A9A91A0-52E3-4FF1-B0FF-59E5E64E768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305300" cy="502920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OBC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用胶点：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电子零部件的固定，主要包括电感，电容，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型变压器，电阻等；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zh-TW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zh-TW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整体结构还需要用导热硅胶进行灌封处理</a:t>
            </a:r>
            <a:endParaRPr lang="en-US" altLang="zh-TW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联机映像占位符 5">
            <a:extLst>
              <a:ext uri="{FF2B5EF4-FFF2-40B4-BE49-F238E27FC236}">
                <a16:creationId xmlns:a16="http://schemas.microsoft.com/office/drawing/2014/main" id="{CCBA37CE-3FFD-46AE-9C40-2459FC6FA7B3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610100" y="1628800"/>
            <a:ext cx="3994348" cy="2714228"/>
          </a:xfr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50BDE432-CD23-460C-84D9-D0BB67DBEA3E}"/>
              </a:ext>
            </a:extLst>
          </p:cNvPr>
          <p:cNvSpPr txBox="1"/>
          <p:nvPr/>
        </p:nvSpPr>
        <p:spPr>
          <a:xfrm>
            <a:off x="4610100" y="1268760"/>
            <a:ext cx="457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应用点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用胶点相关图像说明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D08E6C7-9670-4355-95FB-D28D3EC40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905" y="4343028"/>
            <a:ext cx="3940543" cy="19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8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08B2A9-095E-4ACD-802C-5F2C0450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</a:rPr>
              <a:t>个案分享</a:t>
            </a:r>
            <a:r>
              <a:rPr lang="en-US" altLang="zh-CN" dirty="0">
                <a:solidFill>
                  <a:schemeClr val="accent2"/>
                </a:solidFill>
              </a:rPr>
              <a:t>:</a:t>
            </a:r>
            <a:r>
              <a:rPr lang="zh-CN" altLang="en-US" dirty="0">
                <a:solidFill>
                  <a:schemeClr val="accent2"/>
                </a:solidFill>
              </a:rPr>
              <a:t>新能源汽车</a:t>
            </a:r>
            <a:r>
              <a:rPr lang="en-US" altLang="zh-CN" dirty="0">
                <a:solidFill>
                  <a:schemeClr val="accent2"/>
                </a:solidFill>
              </a:rPr>
              <a:t>OBC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D3440B-BEEA-45D6-9D76-20D69A15DEC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dirty="0"/>
              <a:t>推荐产品：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RTV5242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TN8000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TIA207GN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TIA225GF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联机映像占位符 3">
            <a:extLst>
              <a:ext uri="{FF2B5EF4-FFF2-40B4-BE49-F238E27FC236}">
                <a16:creationId xmlns:a16="http://schemas.microsoft.com/office/drawing/2014/main" id="{BB7046B7-6379-477A-A1C9-B3A87D52BCC2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241917-684E-41BF-AAD4-3F05705F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219200"/>
            <a:ext cx="4118992" cy="514874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945AF47-38CD-42ED-B1B7-7F8516F64B17}"/>
              </a:ext>
            </a:extLst>
          </p:cNvPr>
          <p:cNvSpPr txBox="1"/>
          <p:nvPr/>
        </p:nvSpPr>
        <p:spPr>
          <a:xfrm>
            <a:off x="3729050" y="1808976"/>
            <a:ext cx="163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TN8000 or RTV5242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C086AEF-1BB6-431C-91E3-9AF842E491DB}"/>
              </a:ext>
            </a:extLst>
          </p:cNvPr>
          <p:cNvCxnSpPr/>
          <p:nvPr/>
        </p:nvCxnSpPr>
        <p:spPr bwMode="auto">
          <a:xfrm flipH="1" flipV="1">
            <a:off x="5652120" y="2085975"/>
            <a:ext cx="216024" cy="293817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箭头: 右 10">
            <a:extLst>
              <a:ext uri="{FF2B5EF4-FFF2-40B4-BE49-F238E27FC236}">
                <a16:creationId xmlns:a16="http://schemas.microsoft.com/office/drawing/2014/main" id="{61D23608-6016-4878-BEDF-8E0B08007800}"/>
              </a:ext>
            </a:extLst>
          </p:cNvPr>
          <p:cNvSpPr/>
          <p:nvPr/>
        </p:nvSpPr>
        <p:spPr bwMode="auto">
          <a:xfrm>
            <a:off x="4283968" y="1988840"/>
            <a:ext cx="1181844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zh-CN" alt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Osaka" pitchFamily="48" charset="-128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B25BC7B-9DE9-4A2B-961B-1295ADEFBBAA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5364088" y="1947476"/>
            <a:ext cx="101724" cy="18538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EC8943D-9D9B-44F0-8447-FBF11D58F734}"/>
              </a:ext>
            </a:extLst>
          </p:cNvPr>
          <p:cNvCxnSpPr/>
          <p:nvPr/>
        </p:nvCxnSpPr>
        <p:spPr bwMode="auto">
          <a:xfrm>
            <a:off x="5465812" y="2485281"/>
            <a:ext cx="690364" cy="32897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3D03093-1800-4ADA-B2F1-A3087612FD47}"/>
              </a:ext>
            </a:extLst>
          </p:cNvPr>
          <p:cNvCxnSpPr>
            <a:cxnSpLocks/>
          </p:cNvCxnSpPr>
          <p:nvPr/>
        </p:nvCxnSpPr>
        <p:spPr bwMode="auto">
          <a:xfrm>
            <a:off x="5196737" y="2019368"/>
            <a:ext cx="823063" cy="580019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D5102A1B-0777-443B-887E-DB5D49C9718F}"/>
              </a:ext>
            </a:extLst>
          </p:cNvPr>
          <p:cNvSpPr txBox="1"/>
          <p:nvPr/>
        </p:nvSpPr>
        <p:spPr>
          <a:xfrm>
            <a:off x="2853133" y="4495027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TIA207GN or TIA225GF</a:t>
            </a:r>
            <a:endParaRPr lang="zh-CN" altLang="en-US" sz="12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F57E222-C9AD-4620-A1CC-E4BFEECCBC64}"/>
              </a:ext>
            </a:extLst>
          </p:cNvPr>
          <p:cNvCxnSpPr/>
          <p:nvPr/>
        </p:nvCxnSpPr>
        <p:spPr bwMode="auto">
          <a:xfrm>
            <a:off x="4427984" y="4869160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DA0320F-95B3-4B34-AE03-02224B3BF710}"/>
              </a:ext>
            </a:extLst>
          </p:cNvPr>
          <p:cNvCxnSpPr>
            <a:cxnSpLocks/>
          </p:cNvCxnSpPr>
          <p:nvPr/>
        </p:nvCxnSpPr>
        <p:spPr bwMode="auto">
          <a:xfrm flipV="1">
            <a:off x="4595118" y="4481663"/>
            <a:ext cx="1013150" cy="151863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0A69F1A1-82B6-4EF6-82F8-76B5ABE2F031}"/>
              </a:ext>
            </a:extLst>
          </p:cNvPr>
          <p:cNvCxnSpPr>
            <a:cxnSpLocks/>
          </p:cNvCxnSpPr>
          <p:nvPr/>
        </p:nvCxnSpPr>
        <p:spPr bwMode="auto">
          <a:xfrm>
            <a:off x="4449688" y="2123326"/>
            <a:ext cx="914400" cy="914400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814810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_template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ECB6B6"/>
      </a:accent1>
      <a:accent2>
        <a:srgbClr val="800000"/>
      </a:accent2>
      <a:accent3>
        <a:srgbClr val="FFFFFF"/>
      </a:accent3>
      <a:accent4>
        <a:srgbClr val="000000"/>
      </a:accent4>
      <a:accent5>
        <a:srgbClr val="F4D7D7"/>
      </a:accent5>
      <a:accent6>
        <a:srgbClr val="730000"/>
      </a:accent6>
      <a:hlink>
        <a:srgbClr val="000066"/>
      </a:hlink>
      <a:folHlink>
        <a:srgbClr val="969696"/>
      </a:folHlink>
    </a:clrScheme>
    <a:fontScheme name="corporate_template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tabLst/>
          <a:defRPr kumimoji="0" lang="en-US" altLang="zh-TW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Osaka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tabLst/>
          <a:defRPr kumimoji="0" lang="en-US" altLang="zh-TW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Osaka" pitchFamily="48" charset="-128"/>
          </a:defRPr>
        </a:defPPr>
      </a:lstStyle>
    </a:lnDef>
  </a:objectDefaults>
  <a:extraClrSchemeLst>
    <a:extraClrScheme>
      <a:clrScheme name="corporat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8837</TotalTime>
  <Words>215</Words>
  <Application>Microsoft Office PowerPoint</Application>
  <PresentationFormat>全屏显示(4:3)</PresentationFormat>
  <Paragraphs>33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PingFang SC</vt:lpstr>
      <vt:lpstr>宋体</vt:lpstr>
      <vt:lpstr>Arial</vt:lpstr>
      <vt:lpstr>Wingdings</vt:lpstr>
      <vt:lpstr>corporate_template</vt:lpstr>
      <vt:lpstr> 上海维沃化工有限公司</vt:lpstr>
      <vt:lpstr>个案分享:新能源汽车OBC </vt:lpstr>
      <vt:lpstr>个案分享:新能源汽车OBC</vt:lpstr>
      <vt:lpstr>个案分享:新能源汽车OBC</vt:lpstr>
    </vt:vector>
  </TitlesOfParts>
  <Company>Huntsman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H79947</dc:creator>
  <cp:lastModifiedBy>史 永明</cp:lastModifiedBy>
  <cp:revision>400</cp:revision>
  <cp:lastPrinted>2021-01-21T08:54:06Z</cp:lastPrinted>
  <dcterms:created xsi:type="dcterms:W3CDTF">2006-02-22T07:50:26Z</dcterms:created>
  <dcterms:modified xsi:type="dcterms:W3CDTF">2022-03-19T08:35:31Z</dcterms:modified>
</cp:coreProperties>
</file>